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Lora" pitchFamily="2" charset="0"/>
      <p:regular r:id="rId16"/>
      <p:bold r:id="rId17"/>
      <p:italic r:id="rId18"/>
      <p:boldItalic r:id="rId19"/>
    </p:embeddedFont>
    <p:embeddedFont>
      <p:font typeface="Source Sans Pro" panose="020B0503030403020204" pitchFamily="34" charset="0"/>
      <p:regular r:id="rId20"/>
      <p:bold r:id="rId21"/>
      <p:italic r:id="rId22"/>
      <p:boldItalic r:id="rId23"/>
    </p:embeddedFont>
  </p:embeddedFontLst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740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4DFE089-4D0F-4BC4-93F6-A907C656E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5296" y="7772336"/>
            <a:ext cx="1695687" cy="45726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22569DE-AE94-421B-8CA7-C9F3560D14F3}"/>
              </a:ext>
            </a:extLst>
          </p:cNvPr>
          <p:cNvSpPr txBox="1"/>
          <p:nvPr/>
        </p:nvSpPr>
        <p:spPr>
          <a:xfrm>
            <a:off x="2222500" y="452215"/>
            <a:ext cx="10744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UNIVERSIDAD LAICA ELOY ALFARO DE MANABI</a:t>
            </a:r>
          </a:p>
          <a:p>
            <a:pPr algn="ctr"/>
            <a:r>
              <a:rPr lang="es-MX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Extensión El Carmen</a:t>
            </a:r>
            <a:endParaRPr lang="es-EC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FA6A6C0-6AD7-4EE3-83EF-EDF14AAAC626}"/>
              </a:ext>
            </a:extLst>
          </p:cNvPr>
          <p:cNvSpPr txBox="1"/>
          <p:nvPr/>
        </p:nvSpPr>
        <p:spPr>
          <a:xfrm>
            <a:off x="2463800" y="1955800"/>
            <a:ext cx="94742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INTEGRANTES:</a:t>
            </a:r>
          </a:p>
          <a:p>
            <a:pPr algn="ctr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ZAMBRANO BARRE JENIFFER MARIA</a:t>
            </a:r>
          </a:p>
          <a:p>
            <a:pPr algn="ctr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ZAMBRANO VERA NEICER DANIEL</a:t>
            </a:r>
          </a:p>
          <a:p>
            <a:pPr algn="ctr"/>
            <a:endParaRPr lang="es-MX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MATERIA:</a:t>
            </a:r>
          </a:p>
          <a:p>
            <a:pPr algn="ctr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SISTEMAS DISTRIBUIDOS</a:t>
            </a:r>
          </a:p>
          <a:p>
            <a:pPr algn="ctr"/>
            <a:endParaRPr lang="es-MX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TEMA: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Lora" pitchFamily="34" charset="-122"/>
                <a:cs typeface="Times New Roman" panose="02020603050405020304" pitchFamily="18" charset="0"/>
              </a:rPr>
              <a:t>ARQUITECTURA DE SISTEMAS DISTRIBUIDOS SOA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s-MX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CARRERA:</a:t>
            </a:r>
          </a:p>
          <a:p>
            <a:pPr algn="ctr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TECNOLOGIA DE LA INFORMACIÓN</a:t>
            </a:r>
            <a:endParaRPr lang="es-EC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4" descr="Cómo Acceder al Correo Institucional Uleam">
            <a:extLst>
              <a:ext uri="{FF2B5EF4-FFF2-40B4-BE49-F238E27FC236}">
                <a16:creationId xmlns:a16="http://schemas.microsoft.com/office/drawing/2014/main" id="{DC97B4A9-845A-4FCE-AB90-757FCC239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5100" y="-500310"/>
            <a:ext cx="3054048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9007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9085" y="3036451"/>
            <a:ext cx="7674054" cy="255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700"/>
              </a:lnSpc>
              <a:buNone/>
            </a:pPr>
            <a:r>
              <a:rPr lang="en-US" sz="53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Arquitectura de Sistemas Distribuidos SOA</a:t>
            </a:r>
            <a:endParaRPr lang="en-US" sz="535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A4DE434-317E-470B-A3BE-C099DE41BE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5296" y="7772336"/>
            <a:ext cx="1695687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613053"/>
            <a:ext cx="5245656" cy="655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Índice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66617" y="1853803"/>
            <a:ext cx="501610" cy="501610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6460093" y="1947148"/>
            <a:ext cx="114657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6991112" y="1853803"/>
            <a:ext cx="2622828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1. Introducción</a:t>
            </a:r>
            <a:endParaRPr lang="en-US" sz="2050" dirty="0"/>
          </a:p>
        </p:txBody>
      </p:sp>
      <p:sp>
        <p:nvSpPr>
          <p:cNvPr id="8" name="Shape 5"/>
          <p:cNvSpPr/>
          <p:nvPr/>
        </p:nvSpPr>
        <p:spPr>
          <a:xfrm>
            <a:off x="6266617" y="2794039"/>
            <a:ext cx="501610" cy="501610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9" name="Text 6"/>
          <p:cNvSpPr/>
          <p:nvPr/>
        </p:nvSpPr>
        <p:spPr>
          <a:xfrm>
            <a:off x="6432828" y="2887384"/>
            <a:ext cx="169069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6991112" y="2794039"/>
            <a:ext cx="2891076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2. Materiales y Métodos</a:t>
            </a:r>
            <a:endParaRPr lang="en-US" sz="2050" dirty="0"/>
          </a:p>
        </p:txBody>
      </p:sp>
      <p:sp>
        <p:nvSpPr>
          <p:cNvPr id="12" name="Shape 9"/>
          <p:cNvSpPr/>
          <p:nvPr/>
        </p:nvSpPr>
        <p:spPr>
          <a:xfrm>
            <a:off x="6266617" y="3789935"/>
            <a:ext cx="501610" cy="501610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732" y="3883280"/>
            <a:ext cx="175379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6931342" y="3830831"/>
            <a:ext cx="5234940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 Arquitectura Orientada a Servicios (SOA)</a:t>
            </a:r>
            <a:endParaRPr lang="en-US" sz="2050" dirty="0"/>
          </a:p>
        </p:txBody>
      </p:sp>
      <p:sp>
        <p:nvSpPr>
          <p:cNvPr id="16" name="Shape 13"/>
          <p:cNvSpPr/>
          <p:nvPr/>
        </p:nvSpPr>
        <p:spPr>
          <a:xfrm>
            <a:off x="6266617" y="4703733"/>
            <a:ext cx="501610" cy="501610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7" name="Text 14"/>
          <p:cNvSpPr/>
          <p:nvPr/>
        </p:nvSpPr>
        <p:spPr>
          <a:xfrm>
            <a:off x="6432113" y="4797078"/>
            <a:ext cx="170617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6991112" y="4703733"/>
            <a:ext cx="3139083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4. </a:t>
            </a:r>
            <a:r>
              <a:rPr lang="en-US" sz="2050" dirty="0" err="1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Resultados</a:t>
            </a: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endParaRPr lang="en-US" sz="205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AC8E03B5-4879-4B00-BAC9-3D82B7AAD8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4713" y="7772574"/>
            <a:ext cx="1695687" cy="457264"/>
          </a:xfrm>
          <a:prstGeom prst="rect">
            <a:avLst/>
          </a:prstGeom>
        </p:spPr>
      </p:pic>
      <p:sp>
        <p:nvSpPr>
          <p:cNvPr id="22" name="Shape 13">
            <a:extLst>
              <a:ext uri="{FF2B5EF4-FFF2-40B4-BE49-F238E27FC236}">
                <a16:creationId xmlns:a16="http://schemas.microsoft.com/office/drawing/2014/main" id="{1BC79B36-1ED5-49BD-B047-BB39BFA44C6B}"/>
              </a:ext>
            </a:extLst>
          </p:cNvPr>
          <p:cNvSpPr/>
          <p:nvPr/>
        </p:nvSpPr>
        <p:spPr>
          <a:xfrm>
            <a:off x="6266617" y="5623383"/>
            <a:ext cx="501610" cy="501610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  <p:txBody>
          <a:bodyPr/>
          <a:lstStyle/>
          <a:p>
            <a:pPr algn="ctr"/>
            <a:r>
              <a:rPr lang="es-MX" sz="2400" dirty="0">
                <a:solidFill>
                  <a:schemeClr val="bg1"/>
                </a:solidFill>
              </a:rPr>
              <a:t>5</a:t>
            </a:r>
            <a:endParaRPr lang="es-EC" sz="2400" dirty="0">
              <a:solidFill>
                <a:schemeClr val="bg1"/>
              </a:solidFill>
            </a:endParaRPr>
          </a:p>
        </p:txBody>
      </p:sp>
      <p:sp>
        <p:nvSpPr>
          <p:cNvPr id="23" name="Text 15">
            <a:extLst>
              <a:ext uri="{FF2B5EF4-FFF2-40B4-BE49-F238E27FC236}">
                <a16:creationId xmlns:a16="http://schemas.microsoft.com/office/drawing/2014/main" id="{53793850-DD56-4855-95CC-651B1297EBC8}"/>
              </a:ext>
            </a:extLst>
          </p:cNvPr>
          <p:cNvSpPr/>
          <p:nvPr/>
        </p:nvSpPr>
        <p:spPr>
          <a:xfrm>
            <a:off x="6931342" y="5710298"/>
            <a:ext cx="3139083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5. </a:t>
            </a:r>
            <a:r>
              <a:rPr lang="en-US" sz="2050" dirty="0" err="1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Implementación</a:t>
            </a: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SOA</a:t>
            </a:r>
            <a:endParaRPr lang="en-US" sz="20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9D296368-65CE-4B6E-830A-0B7FF764F542}"/>
              </a:ext>
            </a:extLst>
          </p:cNvPr>
          <p:cNvSpPr/>
          <p:nvPr/>
        </p:nvSpPr>
        <p:spPr>
          <a:xfrm>
            <a:off x="6257449" y="6543033"/>
            <a:ext cx="501610" cy="501610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  <p:txBody>
          <a:bodyPr/>
          <a:lstStyle/>
          <a:p>
            <a:pPr algn="ctr"/>
            <a:r>
              <a:rPr lang="es-MX" sz="2400" dirty="0">
                <a:solidFill>
                  <a:schemeClr val="bg1"/>
                </a:solidFill>
              </a:rPr>
              <a:t>6</a:t>
            </a:r>
            <a:endParaRPr lang="es-EC" sz="2400" dirty="0">
              <a:solidFill>
                <a:schemeClr val="bg1"/>
              </a:solidFill>
            </a:endParaRPr>
          </a:p>
        </p:txBody>
      </p:sp>
      <p:sp>
        <p:nvSpPr>
          <p:cNvPr id="25" name="Text 15">
            <a:extLst>
              <a:ext uri="{FF2B5EF4-FFF2-40B4-BE49-F238E27FC236}">
                <a16:creationId xmlns:a16="http://schemas.microsoft.com/office/drawing/2014/main" id="{9EB3A70A-6C0E-4503-B2E1-484FE2D569B9}"/>
              </a:ext>
            </a:extLst>
          </p:cNvPr>
          <p:cNvSpPr/>
          <p:nvPr/>
        </p:nvSpPr>
        <p:spPr>
          <a:xfrm>
            <a:off x="6991112" y="6712280"/>
            <a:ext cx="3139083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6. </a:t>
            </a:r>
            <a:r>
              <a:rPr lang="en-US" sz="2050" dirty="0" err="1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Conclución</a:t>
            </a:r>
            <a:endParaRPr lang="en-US" sz="2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6129" y="543163"/>
            <a:ext cx="4636889" cy="579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Introducción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460212" y="1418273"/>
            <a:ext cx="22860" cy="6268164"/>
          </a:xfrm>
          <a:prstGeom prst="roundRect">
            <a:avLst>
              <a:gd name="adj" fmla="val 129312"/>
            </a:avLst>
          </a:prstGeom>
          <a:solidFill>
            <a:srgbClr val="5D606B"/>
          </a:solidFill>
          <a:ln/>
        </p:spPr>
      </p:sp>
      <p:sp>
        <p:nvSpPr>
          <p:cNvPr id="5" name="Shape 2"/>
          <p:cNvSpPr/>
          <p:nvPr/>
        </p:nvSpPr>
        <p:spPr>
          <a:xfrm>
            <a:off x="6670477" y="1850231"/>
            <a:ext cx="689729" cy="22860"/>
          </a:xfrm>
          <a:prstGeom prst="roundRect">
            <a:avLst>
              <a:gd name="adj" fmla="val 129312"/>
            </a:avLst>
          </a:prstGeom>
          <a:solidFill>
            <a:srgbClr val="5D606B"/>
          </a:solidFill>
          <a:ln/>
        </p:spPr>
      </p:sp>
      <p:sp>
        <p:nvSpPr>
          <p:cNvPr id="6" name="Shape 3"/>
          <p:cNvSpPr/>
          <p:nvPr/>
        </p:nvSpPr>
        <p:spPr>
          <a:xfrm>
            <a:off x="6249948" y="1639967"/>
            <a:ext cx="443389" cy="443389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7" name="Text 4"/>
          <p:cNvSpPr/>
          <p:nvPr/>
        </p:nvSpPr>
        <p:spPr>
          <a:xfrm>
            <a:off x="6420922" y="1722477"/>
            <a:ext cx="10132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7555468" y="1615321"/>
            <a:ext cx="2318385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Origen de SOA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555468" y="2023229"/>
            <a:ext cx="6385203" cy="1261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SOA surge como respuesta a la necesidad de sistemas más flexibles y adaptables en un entorno empresarial en constante cambio. Sus raíces se remontan a los conceptos de programación modular y distribuida de los años 90.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70477" y="4110395"/>
            <a:ext cx="689729" cy="22860"/>
          </a:xfrm>
          <a:prstGeom prst="roundRect">
            <a:avLst>
              <a:gd name="adj" fmla="val 129312"/>
            </a:avLst>
          </a:prstGeom>
          <a:solidFill>
            <a:srgbClr val="5D606B"/>
          </a:solidFill>
          <a:ln/>
        </p:spPr>
      </p:sp>
      <p:sp>
        <p:nvSpPr>
          <p:cNvPr id="11" name="Shape 8"/>
          <p:cNvSpPr/>
          <p:nvPr/>
        </p:nvSpPr>
        <p:spPr>
          <a:xfrm>
            <a:off x="6249948" y="3900130"/>
            <a:ext cx="443389" cy="443389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2" name="Text 9"/>
          <p:cNvSpPr/>
          <p:nvPr/>
        </p:nvSpPr>
        <p:spPr>
          <a:xfrm>
            <a:off x="6396871" y="3982641"/>
            <a:ext cx="149423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7555468" y="3875484"/>
            <a:ext cx="3055620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Evolución de la Arquitectura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7555468" y="4283393"/>
            <a:ext cx="6385203" cy="945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arquitectura ha evolucionado desde sistemas monolíticos hasta microservicios, pasando por SOA como un paso intermedio crucial que introdujo conceptos clave de desacoplamiento y reutilización.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70477" y="6055281"/>
            <a:ext cx="689729" cy="22860"/>
          </a:xfrm>
          <a:prstGeom prst="roundRect">
            <a:avLst>
              <a:gd name="adj" fmla="val 129312"/>
            </a:avLst>
          </a:prstGeom>
          <a:solidFill>
            <a:srgbClr val="5D606B"/>
          </a:solidFill>
          <a:ln/>
        </p:spPr>
      </p:sp>
      <p:sp>
        <p:nvSpPr>
          <p:cNvPr id="16" name="Shape 13"/>
          <p:cNvSpPr/>
          <p:nvPr/>
        </p:nvSpPr>
        <p:spPr>
          <a:xfrm>
            <a:off x="6249948" y="5845016"/>
            <a:ext cx="443389" cy="443389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7" name="Text 14"/>
          <p:cNvSpPr/>
          <p:nvPr/>
        </p:nvSpPr>
        <p:spPr>
          <a:xfrm>
            <a:off x="6394133" y="5927527"/>
            <a:ext cx="15501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7555468" y="5820370"/>
            <a:ext cx="2318385" cy="289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SOA en la Actualidad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7555468" y="6228278"/>
            <a:ext cx="6385203" cy="1261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Hoy en día, SOA sigue siendo relevante, especialmente en grandes organizaciones con sistemas legacy complejos. Se complementa con enfoques más modernos como los microservicios y la computación en la nube.</a:t>
            </a:r>
            <a:endParaRPr lang="en-US" sz="155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4A0DB0AB-FE7C-40A8-966E-98FC38E69B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9576" y="7772336"/>
            <a:ext cx="1695687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039541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Materiales y Métodos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382685"/>
            <a:ext cx="3734752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Herramientas de Desarrollo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3992642"/>
            <a:ext cx="382893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IDEs: Eclipse, IntelliJ IDEA - Frameworks: Spring, Apache CXF - Lenguajes: Java, C#, Python - Herramientas de Modelado: Enterprise Architect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07462" y="3382685"/>
            <a:ext cx="3649147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Tecnologías de Integración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5407462" y="3992642"/>
            <a:ext cx="382893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ESB: Apache ServiceMix, MuleSoft - Protocolos: SOAP, REST - Registros de Servicios: UDDI - Orquestación: BPEL, Apache ODE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46231" y="338268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Metodologías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9846231" y="3992642"/>
            <a:ext cx="382893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 Diseño Top-Down y Bottom-Up - Modelado de Procesos de Negocio - Metodologías Ágiles adaptadas a SOA - Gobierno SOA y Gestión del Ciclo de Vida</a:t>
            </a:r>
            <a:endParaRPr lang="en-US" sz="19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28FA624-DC90-4515-9D21-835B3525A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7318" y="7718758"/>
            <a:ext cx="1695687" cy="457264"/>
          </a:xfrm>
          <a:prstGeom prst="rect">
            <a:avLst/>
          </a:prstGeom>
        </p:spPr>
      </p:pic>
      <p:pic>
        <p:nvPicPr>
          <p:cNvPr id="1026" name="Picture 2" descr="Arquitectura Orientada a Servicios (SOA) | Ingeniería del Software UAH">
            <a:extLst>
              <a:ext uri="{FF2B5EF4-FFF2-40B4-BE49-F238E27FC236}">
                <a16:creationId xmlns:a16="http://schemas.microsoft.com/office/drawing/2014/main" id="{F209FEB2-DCD7-4FD1-A5C5-C41BCB9A5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3270" y="85770"/>
            <a:ext cx="5499735" cy="3092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6956" y="503992"/>
            <a:ext cx="7862888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La Arquitectura Orientada a Servicios (SOA)</a:t>
            </a:r>
            <a:endParaRPr lang="en-US" sz="3350" dirty="0"/>
          </a:p>
        </p:txBody>
      </p:sp>
      <p:sp>
        <p:nvSpPr>
          <p:cNvPr id="4" name="Shape 1"/>
          <p:cNvSpPr/>
          <p:nvPr/>
        </p:nvSpPr>
        <p:spPr>
          <a:xfrm>
            <a:off x="6126956" y="1854994"/>
            <a:ext cx="7862888" cy="1330404"/>
          </a:xfrm>
          <a:prstGeom prst="roundRect">
            <a:avLst>
              <a:gd name="adj" fmla="val 2064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6309955" y="2037993"/>
            <a:ext cx="2516505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Servicios Independientes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309955" y="2416850"/>
            <a:ext cx="7496889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Los servicios en SOA son unidades funcionales autónomas que encapsulan lógica de negocio. Pueden ser invocados, publicados y descubiertos de manera independiente.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126956" y="3368397"/>
            <a:ext cx="7862888" cy="1330404"/>
          </a:xfrm>
          <a:prstGeom prst="roundRect">
            <a:avLst>
              <a:gd name="adj" fmla="val 2064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6309955" y="3551396"/>
            <a:ext cx="2153126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Interoperabilidad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309955" y="3930253"/>
            <a:ext cx="7496889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SOA promueve la interoperabilidad entre sistemas heterogéneos mediante el uso de estándares abiertos y protocolos de comunicación como SOAP y REST.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126956" y="4881801"/>
            <a:ext cx="7862888" cy="1330404"/>
          </a:xfrm>
          <a:prstGeom prst="roundRect">
            <a:avLst>
              <a:gd name="adj" fmla="val 2064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6309955" y="5064800"/>
            <a:ext cx="2153126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Bajo Acoplamiento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309955" y="5443657"/>
            <a:ext cx="7496889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Los servicios están débilmente acoplados, lo que permite cambios en la implementación sin afectar a los consumidores, aumentando la flexibilidad y mantenibilidad del sistema.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126956" y="6395204"/>
            <a:ext cx="7862888" cy="1330404"/>
          </a:xfrm>
          <a:prstGeom prst="roundRect">
            <a:avLst>
              <a:gd name="adj" fmla="val 2064"/>
            </a:avLst>
          </a:prstGeom>
          <a:solidFill>
            <a:srgbClr val="444752"/>
          </a:solidFill>
          <a:ln/>
        </p:spPr>
      </p:sp>
      <p:sp>
        <p:nvSpPr>
          <p:cNvPr id="14" name="Text 11"/>
          <p:cNvSpPr/>
          <p:nvPr/>
        </p:nvSpPr>
        <p:spPr>
          <a:xfrm>
            <a:off x="6309955" y="6578203"/>
            <a:ext cx="2576989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Composición de Servicios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6309955" y="6957060"/>
            <a:ext cx="7496889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SOA permite la creación de aplicaciones complejas mediante la composición de servicios más simples, facilitando la reutilización y la adaptación a nuevos requisitos de negocio.</a:t>
            </a:r>
            <a:endParaRPr lang="en-US" sz="1400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73E18294-CB5E-4380-8072-298E9AC062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4713" y="7772336"/>
            <a:ext cx="1695687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2199" y="944166"/>
            <a:ext cx="4543901" cy="5679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Resultados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162199" y="1801654"/>
            <a:ext cx="7792403" cy="4030623"/>
          </a:xfrm>
          <a:prstGeom prst="roundRect">
            <a:avLst>
              <a:gd name="adj" fmla="val 71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69819" y="1809274"/>
            <a:ext cx="7776329" cy="5559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363891" y="1932742"/>
            <a:ext cx="220194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Beneficio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8959453" y="1932742"/>
            <a:ext cx="219813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Impacto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11551206" y="1932742"/>
            <a:ext cx="220194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Medición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6169819" y="2365177"/>
            <a:ext cx="7776329" cy="86487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363891" y="2488644"/>
            <a:ext cx="220194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Agilidad Empresarial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8959453" y="2488644"/>
            <a:ext cx="219813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Alto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11551206" y="2488644"/>
            <a:ext cx="2201942" cy="617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Reducción del tiempo de lanzamiento al mercado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69819" y="3230047"/>
            <a:ext cx="7776329" cy="8648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363891" y="3353514"/>
            <a:ext cx="220194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Reutilización de Servicios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8959453" y="3353514"/>
            <a:ext cx="219813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Medio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11551206" y="3353514"/>
            <a:ext cx="2201942" cy="617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Porcentaje de servicios reutilizados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5255837" y="3237515"/>
            <a:ext cx="7776329" cy="86487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363891" y="4218384"/>
            <a:ext cx="220194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Integración Simplificada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8959453" y="4218384"/>
            <a:ext cx="219813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Alto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11551206" y="4218384"/>
            <a:ext cx="2201942" cy="617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Reducción en el tiempo de integración</a:t>
            </a:r>
            <a:endParaRPr lang="en-US" sz="1500" dirty="0"/>
          </a:p>
        </p:txBody>
      </p:sp>
      <p:sp>
        <p:nvSpPr>
          <p:cNvPr id="21" name="Shape 18"/>
          <p:cNvSpPr/>
          <p:nvPr/>
        </p:nvSpPr>
        <p:spPr>
          <a:xfrm>
            <a:off x="6169819" y="4959787"/>
            <a:ext cx="7776329" cy="8648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6363891" y="5083254"/>
            <a:ext cx="220194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Costes de Mantenimiento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8959453" y="5083254"/>
            <a:ext cx="2198132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Medio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11551206" y="5083254"/>
            <a:ext cx="2201942" cy="617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Reducción en costes de IT a largo plazo</a:t>
            </a:r>
            <a:endParaRPr lang="en-US" sz="1500" dirty="0"/>
          </a:p>
        </p:txBody>
      </p:sp>
      <p:sp>
        <p:nvSpPr>
          <p:cNvPr id="25" name="Text 22"/>
          <p:cNvSpPr/>
          <p:nvPr/>
        </p:nvSpPr>
        <p:spPr>
          <a:xfrm>
            <a:off x="6162199" y="6049447"/>
            <a:ext cx="7792403" cy="1235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implementación de SOA ha demostrado ofrecer beneficios significativos en términos de flexibilidad, eficiencia y capacidad de respuesta a los cambios del negocio. Las organizaciones que han adoptado SOA han experimentado una mejora en la agilidad empresarial, permitiéndoles adaptar rápidamente sus sistemas a nuevos requisitos del mercado.</a:t>
            </a:r>
            <a:endParaRPr lang="en-US" sz="1500" dirty="0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54A04021-3159-48E0-9768-09FBB9D69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3856" y="7760192"/>
            <a:ext cx="1695687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809625"/>
            <a:ext cx="5357693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Implementación SOA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93" y="1934647"/>
            <a:ext cx="3173135" cy="9107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96340" y="3186827"/>
            <a:ext cx="2678787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Análisis y Diseño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1196340" y="3658195"/>
            <a:ext cx="2717840" cy="1821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Identificación de servicios candidatos basados en procesos de negocio. Modelado de servicios y definición de interfaces.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1827" y="1934647"/>
            <a:ext cx="3173254" cy="91070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369475" y="3186827"/>
            <a:ext cx="2678787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Desarrollo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4369475" y="3658195"/>
            <a:ext cx="2717959" cy="2185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Implementación de servicios utilizando tecnologías estándar. Creación de capas de abstracción y adaptadores para sistemas legacy.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081" y="1934647"/>
            <a:ext cx="3173254" cy="91070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42728" y="3186827"/>
            <a:ext cx="2678787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Integración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7542728" y="3658195"/>
            <a:ext cx="2717959" cy="2185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Configuración del ESB para enrutamiento y transformación de mensajes. Implementación de orquestación de servicios.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88335" y="1934647"/>
            <a:ext cx="3173254" cy="91070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15982" y="3186827"/>
            <a:ext cx="2717959" cy="669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Despliegue y Gobierno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10715982" y="3992999"/>
            <a:ext cx="2717959" cy="1456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Publicación de servicios en el registro. Implementación de políticas de gobernanza y monitorización de SLAs.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968693" y="6327219"/>
            <a:ext cx="12692896" cy="1092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implementación exitosa de SOA requiere un enfoque metodológico que abarque desde el análisis inicial hasta el despliegue y mantenimiento continuo. Es crucial establecer un marco de gobierno SOA robusto para garantizar la alineación con los objetivos de negocio y mantener la calidad y coherencia de los servicios a lo largo del tiempo.</a:t>
            </a:r>
            <a:endParaRPr lang="en-US" sz="1750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1693CAA2-3DF5-47EF-B9A8-C8B8824D21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58394" y="7692000"/>
            <a:ext cx="1695687" cy="4572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900708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Conclusiones</a:t>
            </a:r>
            <a:endParaRPr lang="en-US" sz="4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93" y="2120503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2984540"/>
            <a:ext cx="2895481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Flexibilidad Mejorada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968693" y="3495794"/>
            <a:ext cx="289548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SOA permite a las organizaciones adaptarse rápidamente a los cambios del mercado y nuevos requisitos de negocio.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4458" y="2120503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234458" y="2984540"/>
            <a:ext cx="2895481" cy="7262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Integración Simplificada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4234458" y="3858935"/>
            <a:ext cx="289548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Facilita la integración de sistemas heterogéneos y la incorporación de nuevas tecnologías.</a:t>
            </a:r>
            <a:endParaRPr lang="en-US" sz="19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223" y="2120503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00223" y="2984540"/>
            <a:ext cx="2895481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Eficiencia Operativa</a:t>
            </a:r>
            <a:endParaRPr lang="en-US" sz="2250" dirty="0"/>
          </a:p>
        </p:txBody>
      </p:sp>
      <p:sp>
        <p:nvSpPr>
          <p:cNvPr id="11" name="Text 6"/>
          <p:cNvSpPr/>
          <p:nvPr/>
        </p:nvSpPr>
        <p:spPr>
          <a:xfrm>
            <a:off x="7500223" y="3495794"/>
            <a:ext cx="289548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Mejora la eficiencia mediante la reutilización de servicios y la reducción de la duplicación de código.</a:t>
            </a:r>
            <a:endParaRPr lang="en-US" sz="19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65988" y="2120503"/>
            <a:ext cx="617220" cy="61722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65988" y="2984540"/>
            <a:ext cx="289560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Escalabilidad</a:t>
            </a:r>
            <a:endParaRPr lang="en-US" sz="2250" dirty="0"/>
          </a:p>
        </p:txBody>
      </p:sp>
      <p:sp>
        <p:nvSpPr>
          <p:cNvPr id="14" name="Text 8"/>
          <p:cNvSpPr/>
          <p:nvPr/>
        </p:nvSpPr>
        <p:spPr>
          <a:xfrm>
            <a:off x="10765988" y="3495794"/>
            <a:ext cx="2895600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Permite un crecimiento más fácil y controlado de los sistemas de información empresariales.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968693" y="5748695"/>
            <a:ext cx="12692896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 conclusión, SOA sigue siendo una arquitectura relevante y poderosa para organizaciones que buscan mejorar su agilidad y eficiencia.</a:t>
            </a:r>
            <a:endParaRPr lang="en-US" sz="1900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74578EF4-DB48-4CA2-9C18-1EFDC8D0D6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34713" y="7772964"/>
            <a:ext cx="1695687" cy="4572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724</Words>
  <Application>Microsoft Office PowerPoint</Application>
  <PresentationFormat>Personalizado</PresentationFormat>
  <Paragraphs>99</Paragraphs>
  <Slides>9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Lora</vt:lpstr>
      <vt:lpstr>Calibri</vt:lpstr>
      <vt:lpstr>Source Sans Pro</vt:lpstr>
      <vt:lpstr>Arial</vt:lpstr>
      <vt:lpstr>Times New Roman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Jeniffer Zambrano</cp:lastModifiedBy>
  <cp:revision>7</cp:revision>
  <dcterms:created xsi:type="dcterms:W3CDTF">2024-10-06T21:25:29Z</dcterms:created>
  <dcterms:modified xsi:type="dcterms:W3CDTF">2024-10-20T00:29:09Z</dcterms:modified>
</cp:coreProperties>
</file>